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3DFD9A-2019-4C29-90CD-A468E0C564B5}" type="datetimeFigureOut">
              <a:rPr lang="pl-PL" smtClean="0"/>
              <a:pPr/>
              <a:t>2013-05-14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83236C-7E30-4C39-80F0-32C3BE0980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FD9A-2019-4C29-90CD-A468E0C564B5}" type="datetimeFigureOut">
              <a:rPr lang="pl-PL" smtClean="0"/>
              <a:pPr/>
              <a:t>2013-05-14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236C-7E30-4C39-80F0-32C3BE0980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FD9A-2019-4C29-90CD-A468E0C564B5}" type="datetimeFigureOut">
              <a:rPr lang="pl-PL" smtClean="0"/>
              <a:pPr/>
              <a:t>2013-05-14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236C-7E30-4C39-80F0-32C3BE0980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3DFD9A-2019-4C29-90CD-A468E0C564B5}" type="datetimeFigureOut">
              <a:rPr lang="pl-PL" smtClean="0"/>
              <a:pPr/>
              <a:t>2013-05-14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83236C-7E30-4C39-80F0-32C3BE0980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DFD9A-2019-4C29-90CD-A468E0C564B5}" type="datetimeFigureOut">
              <a:rPr lang="pl-PL" smtClean="0"/>
              <a:pPr/>
              <a:t>2013-05-14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83236C-7E30-4C39-80F0-32C3BE0980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FD9A-2019-4C29-90CD-A468E0C564B5}" type="datetimeFigureOut">
              <a:rPr lang="pl-PL" smtClean="0"/>
              <a:pPr/>
              <a:t>2013-05-14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236C-7E30-4C39-80F0-32C3BE0980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FD9A-2019-4C29-90CD-A468E0C564B5}" type="datetimeFigureOut">
              <a:rPr lang="pl-PL" smtClean="0"/>
              <a:pPr/>
              <a:t>2013-05-14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236C-7E30-4C39-80F0-32C3BE0980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3DFD9A-2019-4C29-90CD-A468E0C564B5}" type="datetimeFigureOut">
              <a:rPr lang="pl-PL" smtClean="0"/>
              <a:pPr/>
              <a:t>2013-05-14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83236C-7E30-4C39-80F0-32C3BE0980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FD9A-2019-4C29-90CD-A468E0C564B5}" type="datetimeFigureOut">
              <a:rPr lang="pl-PL" smtClean="0"/>
              <a:pPr/>
              <a:t>2013-05-14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236C-7E30-4C39-80F0-32C3BE0980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3DFD9A-2019-4C29-90CD-A468E0C564B5}" type="datetimeFigureOut">
              <a:rPr lang="pl-PL" smtClean="0"/>
              <a:pPr/>
              <a:t>2013-05-14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83236C-7E30-4C39-80F0-32C3BE0980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3DFD9A-2019-4C29-90CD-A468E0C564B5}" type="datetimeFigureOut">
              <a:rPr lang="pl-PL" smtClean="0"/>
              <a:pPr/>
              <a:t>2013-05-14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83236C-7E30-4C39-80F0-32C3BE0980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3DFD9A-2019-4C29-90CD-A468E0C564B5}" type="datetimeFigureOut">
              <a:rPr lang="pl-PL" smtClean="0"/>
              <a:pPr/>
              <a:t>2013-05-14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83236C-7E30-4C39-80F0-32C3BE0980A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664295"/>
          </a:xfrm>
        </p:spPr>
        <p:txBody>
          <a:bodyPr>
            <a:normAutofit/>
          </a:bodyPr>
          <a:lstStyle/>
          <a:p>
            <a:r>
              <a:rPr lang="pl-PL" sz="3200" dirty="0" smtClean="0"/>
              <a:t>Efektywność organizacyjno-metodyczna procesu wychowania fizycznego a bezpieczeństwo uczniów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993776"/>
          </a:xfrm>
        </p:spPr>
        <p:txBody>
          <a:bodyPr>
            <a:normAutofit lnSpcReduction="10000"/>
          </a:bodyPr>
          <a:lstStyle/>
          <a:p>
            <a:r>
              <a:rPr lang="pl-PL" sz="2400" dirty="0" smtClean="0"/>
              <a:t>Dr doc. Krzysztof </a:t>
            </a:r>
            <a:r>
              <a:rPr lang="pl-PL" sz="2400" dirty="0" err="1" smtClean="0"/>
              <a:t>Skalik</a:t>
            </a:r>
            <a:endParaRPr lang="pl-PL" sz="2400" dirty="0" smtClean="0"/>
          </a:p>
          <a:p>
            <a:r>
              <a:rPr lang="pl-PL" sz="2400" dirty="0" smtClean="0"/>
              <a:t>Kierownik Zakładu Metodyki Wychowania Fizycznego</a:t>
            </a:r>
          </a:p>
          <a:p>
            <a:r>
              <a:rPr lang="pl-PL" sz="2400" dirty="0" smtClean="0"/>
              <a:t>Akademia Wychowania  Fizycznego im. Jerzego Kukuczki w Katowicach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Sprawna i bezpieczna organizacja </a:t>
            </a:r>
            <a:r>
              <a:rPr lang="pl-PL" sz="3200" dirty="0" err="1" smtClean="0"/>
              <a:t>cd</a:t>
            </a:r>
            <a:r>
              <a:rPr lang="pl-PL" sz="3200" dirty="0" smtClean="0"/>
              <a:t>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Aktywizacja uczniów niećwiczących</a:t>
            </a:r>
            <a:r>
              <a:rPr lang="pl-PL" sz="2400" dirty="0" smtClean="0"/>
              <a:t> do czynności pomocniczych (zabezpieczających) w lekcjach wychowania fizycznego istotnym </a:t>
            </a:r>
            <a:r>
              <a:rPr lang="pl-PL" sz="2400" b="1" dirty="0" smtClean="0"/>
              <a:t>elementem wpływającym na bezpieczeństwo ćwiczących</a:t>
            </a:r>
          </a:p>
          <a:p>
            <a:r>
              <a:rPr lang="pl-PL" sz="2400" dirty="0" smtClean="0"/>
              <a:t>Zabezpieczenie miejsca do ćwiczeń (np. siad na niestabilnej ławeczce)</a:t>
            </a:r>
          </a:p>
          <a:p>
            <a:r>
              <a:rPr lang="pl-PL" sz="2400" dirty="0" smtClean="0"/>
              <a:t>Pomoc przy rozdawaniu przyborów itp.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Calibri" pitchFamily="34" charset="0"/>
              </a:rPr>
              <a:t>Proces kształcenia i wychowania  fizycznego przyniesie pełne efekty, jeżeli nauczyciel roztoczy opiekę nad wszystkimi podstawowymi sferami osobowości ucznia. Powinien on się wyrażać w trosce o stronę fizyczną wychowanka, jak również w zaspokojeniu jego potrzeb psychicznych takich jak</a:t>
            </a:r>
            <a:r>
              <a:rPr lang="pl-PL" sz="2800" b="1" dirty="0" smtClean="0">
                <a:latin typeface="Calibri" pitchFamily="34" charset="0"/>
              </a:rPr>
              <a:t>: potrzeba bezpieczeństwa</a:t>
            </a:r>
            <a:r>
              <a:rPr lang="pl-PL" sz="2800" dirty="0" smtClean="0">
                <a:latin typeface="Calibri" pitchFamily="34" charset="0"/>
              </a:rPr>
              <a:t>, potrzeba dodatniej samooceny, potrzeba sukcesu, potrzeba samorealizacji, potrzeba uznania i prestiżu itp. (Stanisław Strzyżewski)</a:t>
            </a:r>
            <a:endParaRPr lang="pl-PL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Diagnoza pedagogiczna podstawową powinnością nauczycieli w racjonalnym i bezpiecznym planowaniu procesu wychowania fizycznego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l-PL" b="1" dirty="0" smtClean="0"/>
              <a:t>Diagnoza osobnicza </a:t>
            </a:r>
            <a:r>
              <a:rPr lang="pl-PL" dirty="0" smtClean="0"/>
              <a:t>(</a:t>
            </a:r>
            <a:r>
              <a:rPr lang="pl-PL" sz="2800" dirty="0" smtClean="0"/>
              <a:t>niektóre zakresy</a:t>
            </a:r>
            <a:r>
              <a:rPr lang="pl-PL" dirty="0" smtClean="0"/>
              <a:t>)</a:t>
            </a:r>
          </a:p>
          <a:p>
            <a:r>
              <a:rPr lang="pl-PL" sz="2400" dirty="0" smtClean="0"/>
              <a:t>Stan zdrowia ucznia a jego bezpieczeństwo na zajęciach ruchowych:</a:t>
            </a:r>
          </a:p>
          <a:p>
            <a:r>
              <a:rPr lang="pl-PL" sz="2400" dirty="0" smtClean="0"/>
              <a:t>Choroby układu krążenia i oddechowego a konieczność ograniczenia intensywności wysiłku fizycznego</a:t>
            </a:r>
          </a:p>
          <a:p>
            <a:r>
              <a:rPr lang="pl-PL" sz="2400" dirty="0" smtClean="0"/>
              <a:t>Wady postawy ciała, zróżnicowany poziom sprawności fizycznej uczniów a konieczność indywidualizacji zadań w celu zapewnienia uczniom bezpieczeństwa fizycznego i psychicznego na zajęciach (zasada przystępności)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Diagnoza pedagogiczna </a:t>
            </a:r>
            <a:r>
              <a:rPr lang="pl-PL" sz="3200" dirty="0" err="1" smtClean="0"/>
              <a:t>cd</a:t>
            </a:r>
            <a:r>
              <a:rPr lang="pl-PL" sz="3200" dirty="0" smtClean="0"/>
              <a:t>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3200" b="1" dirty="0" smtClean="0"/>
              <a:t>Diagnoza grupowa</a:t>
            </a:r>
          </a:p>
          <a:p>
            <a:r>
              <a:rPr lang="pl-PL" sz="2800" dirty="0" smtClean="0"/>
              <a:t>Poznanie stosunków interpersonalnych w zespole klasowym punktem wyjścia do tworzenia właściwej atmosfery w zajęciach i </a:t>
            </a:r>
            <a:r>
              <a:rPr lang="pl-PL" sz="2800" b="1" dirty="0" smtClean="0"/>
              <a:t>redukowania zachowań agresywnych </a:t>
            </a:r>
            <a:r>
              <a:rPr lang="pl-PL" sz="2800" dirty="0" smtClean="0"/>
              <a:t>wśród uczniów poprzez </a:t>
            </a:r>
            <a:r>
              <a:rPr lang="pl-PL" sz="2800" b="1" dirty="0" smtClean="0"/>
              <a:t>integrację grupy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>Niektóre sposoby integrowania grupy na lekcji wychowania fizycznego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/>
              <a:t>Ćwiczenia w parach:</a:t>
            </a:r>
          </a:p>
          <a:p>
            <a:r>
              <a:rPr lang="pl-PL" sz="2000" dirty="0" smtClean="0"/>
              <a:t>Współpraca w rozwiązywaniu zadań problemowych (uczniowie antagoniści razem)</a:t>
            </a:r>
          </a:p>
          <a:p>
            <a:r>
              <a:rPr lang="pl-PL" sz="2000" dirty="0" smtClean="0"/>
              <a:t>Odpowiedzialność za bezpieczeństwo drugiego (np. asekuracja)</a:t>
            </a:r>
          </a:p>
          <a:p>
            <a:r>
              <a:rPr lang="pl-PL" sz="2000" dirty="0" smtClean="0"/>
              <a:t>Ekspresja ruchowa w parach (zabawa – efekt katharsis)</a:t>
            </a:r>
          </a:p>
          <a:p>
            <a:r>
              <a:rPr lang="pl-PL" sz="2000" b="1" dirty="0" smtClean="0"/>
              <a:t>Drużyny i rywalizacja </a:t>
            </a:r>
            <a:r>
              <a:rPr lang="pl-PL" sz="2000" dirty="0" smtClean="0"/>
              <a:t>(wspieranie słabszych w grze poprzez wprowadzanie dodatkowych przepisów)</a:t>
            </a:r>
          </a:p>
          <a:p>
            <a:r>
              <a:rPr lang="pl-PL" sz="2000" b="1" dirty="0" smtClean="0"/>
              <a:t>Praca w zastępach stałych </a:t>
            </a:r>
            <a:r>
              <a:rPr lang="pl-PL" sz="2000" dirty="0" smtClean="0"/>
              <a:t>(taki podział umożliwia współpracę uczniów o różnym poziomie sprawności fizycznej, poprzez wzajemną kontrolę i asekurację; daje możliwość zaistnienia każdemu uczniowi w kierowaniu zespołem np. przy wyborze ćwiczeń)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>Sprawna i bezpieczna organizacja zajęć wychowania fizycznego-niektóre uwarunkowania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Mniej urazów w zajęciach dzięki zdobywaniu przez uczniów umiejętności </a:t>
            </a:r>
            <a:r>
              <a:rPr lang="pl-PL" sz="2400" b="1" dirty="0" err="1" smtClean="0"/>
              <a:t>samoochrony</a:t>
            </a:r>
            <a:r>
              <a:rPr lang="pl-PL" sz="2400" b="1" dirty="0" smtClean="0"/>
              <a:t> czynnej </a:t>
            </a:r>
            <a:r>
              <a:rPr lang="pl-PL" sz="2400" dirty="0" smtClean="0"/>
              <a:t>(np. umiejętność upadania podczas rywalizacji w grach zespołowych)</a:t>
            </a:r>
          </a:p>
          <a:p>
            <a:r>
              <a:rPr lang="pl-PL" sz="2400" dirty="0" smtClean="0"/>
              <a:t>Przydatność ćwiczeń gimnastycznych w celu zwiększenia bezpieczeństwa ucznia w zajęciach ruchowych (przewrót w przód, przewrót w tył, przerzut bokiem, ćwiczenia równowagi na przyrządach, skoki przez przeszkody)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Sprawna i bezpieczna organizacja </a:t>
            </a:r>
            <a:r>
              <a:rPr lang="pl-PL" sz="3200" dirty="0" err="1" smtClean="0"/>
              <a:t>cd</a:t>
            </a:r>
            <a:r>
              <a:rPr lang="pl-PL" sz="3200" dirty="0" smtClean="0"/>
              <a:t>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600" dirty="0" smtClean="0"/>
              <a:t>Bezpieczne stosowanie wybranych form organizacyjnych prowadzenia zajęć wychowania fizycznego:</a:t>
            </a:r>
          </a:p>
          <a:p>
            <a:r>
              <a:rPr lang="pl-PL" sz="2600" b="1" dirty="0" smtClean="0"/>
              <a:t>Tor przeszkód</a:t>
            </a:r>
          </a:p>
          <a:p>
            <a:r>
              <a:rPr lang="pl-PL" sz="2600" dirty="0" smtClean="0"/>
              <a:t>Bezpieczne przenoszenie sprzętu</a:t>
            </a:r>
          </a:p>
          <a:p>
            <a:r>
              <a:rPr lang="pl-PL" sz="2600" dirty="0" smtClean="0"/>
              <a:t>Bezpieczne odległości pomiędzy przeszkodami</a:t>
            </a:r>
          </a:p>
          <a:p>
            <a:r>
              <a:rPr lang="pl-PL" sz="2600" dirty="0" smtClean="0"/>
              <a:t>Właściwy dobór ćwiczeń na przeszkodach znajdujących się blisko ścian (najlepiej ćwiczenia w miejscu)</a:t>
            </a:r>
          </a:p>
          <a:p>
            <a:r>
              <a:rPr lang="pl-PL" sz="2600" dirty="0" smtClean="0"/>
              <a:t>Ćwiczenia na torach przeszkód powinny być możliwe do wykonania przez każdego ucznia (wprowadzać zadania łatwiejsze dla uczniów mniej sprawnych fizycznie) 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Sprawna i bezpieczna organizacja </a:t>
            </a:r>
            <a:r>
              <a:rPr lang="pl-PL" sz="3200" dirty="0" err="1" smtClean="0"/>
              <a:t>cd</a:t>
            </a:r>
            <a:r>
              <a:rPr lang="pl-PL" sz="3200" dirty="0" smtClean="0"/>
              <a:t>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400" dirty="0" smtClean="0"/>
              <a:t>Bezpieczne stosowanie wybranych form organizacyjnych prowadzenie zajęć wychowania fizycznego:</a:t>
            </a:r>
          </a:p>
          <a:p>
            <a:r>
              <a:rPr lang="pl-PL" sz="2400" b="1" dirty="0" smtClean="0"/>
              <a:t>Zajęcia w zespołach w trybie zmiennym </a:t>
            </a:r>
            <a:r>
              <a:rPr lang="pl-PL" sz="2400" dirty="0" smtClean="0"/>
              <a:t>(przestrzeganie zasady jednego niebezpieczeństwa)</a:t>
            </a:r>
          </a:p>
          <a:p>
            <a:r>
              <a:rPr lang="pl-PL" sz="2400" dirty="0" smtClean="0"/>
              <a:t>Nauczyciel musi znajdować się na stanowisku z uczniami, gdzie wykonywane jest ćwiczenie wymagające jego asekuracji, na pozostałych dwóch lub trzech stanowiskach uczniowie wykonują znane ćwiczenia lub też takie, przy których potrafią  wzajemnie się asekurować</a:t>
            </a:r>
          </a:p>
          <a:p>
            <a:r>
              <a:rPr lang="pl-PL" sz="2400" dirty="0" smtClean="0"/>
              <a:t>Formę zajęć w zespołach można stosować z uczniami zdyscyplinowanymi, odpowiedzialnymi za bezpieczeństwo własne i swoich kolegów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Sprawna i bezpieczna organizacja </a:t>
            </a:r>
            <a:r>
              <a:rPr lang="pl-PL" sz="3200" dirty="0" err="1" smtClean="0"/>
              <a:t>cd</a:t>
            </a:r>
            <a:r>
              <a:rPr lang="pl-PL" sz="3200" dirty="0" smtClean="0"/>
              <a:t>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000" dirty="0" smtClean="0"/>
              <a:t>Prowadzenie bezpiecznych zajęć wychowania fizycznego równolegle na dwóch połowach sali</a:t>
            </a:r>
          </a:p>
          <a:p>
            <a:r>
              <a:rPr lang="pl-PL" sz="1800" dirty="0" smtClean="0"/>
              <a:t>Właściwa </a:t>
            </a:r>
            <a:r>
              <a:rPr lang="pl-PL" sz="1800" b="1" dirty="0" smtClean="0"/>
              <a:t>komunikacja wzrokowa </a:t>
            </a:r>
            <a:r>
              <a:rPr lang="pl-PL" sz="1800" dirty="0" smtClean="0"/>
              <a:t>pomiędzy nauczycielami</a:t>
            </a:r>
          </a:p>
          <a:p>
            <a:r>
              <a:rPr lang="pl-PL" sz="1800" dirty="0" smtClean="0"/>
              <a:t>Używanie </a:t>
            </a:r>
            <a:r>
              <a:rPr lang="pl-PL" sz="1800" b="1" dirty="0" smtClean="0"/>
              <a:t>sygnałów wzrokowych </a:t>
            </a:r>
            <a:r>
              <a:rPr lang="pl-PL" sz="1800" dirty="0" smtClean="0"/>
              <a:t>podczas manewrowania grupą (nie rozpraszają ćwiczących po „drugiej stronie”)</a:t>
            </a:r>
          </a:p>
          <a:p>
            <a:r>
              <a:rPr lang="pl-PL" sz="1800" dirty="0" smtClean="0"/>
              <a:t>Podczas rozgrzewki w ustawieniu w rozsypce uczniowie ćwiczący na dwóch połowach sali powinni być ustawieni </a:t>
            </a:r>
            <a:r>
              <a:rPr lang="pl-PL" sz="1800" b="1" dirty="0" smtClean="0"/>
              <a:t>tyłem do siebie</a:t>
            </a:r>
          </a:p>
          <a:p>
            <a:r>
              <a:rPr lang="pl-PL" sz="1800" b="1" dirty="0" smtClean="0"/>
              <a:t>Przekazywanie informacji </a:t>
            </a:r>
            <a:r>
              <a:rPr lang="pl-PL" sz="1800" dirty="0" smtClean="0"/>
              <a:t>uczniom nie powinno zakłócać prowadzenia zajęć drugiej grupie (np. podczas nauki techniki odbić sposobem górnym w siatkówce (ćwiczenia w parach), </a:t>
            </a:r>
            <a:r>
              <a:rPr lang="pl-PL" sz="1800" b="1" dirty="0" smtClean="0"/>
              <a:t>należy gestem „zwołać” grupę na linię końcową i wyjaśnić niedociągnięcia</a:t>
            </a:r>
            <a:r>
              <a:rPr lang="pl-PL" sz="1800" dirty="0" smtClean="0"/>
              <a:t>)</a:t>
            </a:r>
          </a:p>
          <a:p>
            <a:r>
              <a:rPr lang="pl-PL" sz="1800" dirty="0" smtClean="0"/>
              <a:t>Najlepiej aby zajęcia wychowania fizycznego na dwóch połowach sali  były </a:t>
            </a:r>
            <a:r>
              <a:rPr lang="pl-PL" sz="1800" b="1" dirty="0" smtClean="0"/>
              <a:t>podobne organizacyjnie i dotyczyły tej samej formy aktywności fizycznej</a:t>
            </a:r>
            <a:r>
              <a:rPr lang="pl-PL" sz="1800" dirty="0" smtClean="0"/>
              <a:t> (jeśli to możliwe połączenie dwóch grup i prowadzenie wspólnych zajęć)</a:t>
            </a:r>
          </a:p>
          <a:p>
            <a:r>
              <a:rPr lang="pl-PL" sz="1800" dirty="0" smtClean="0"/>
              <a:t>Podstawowe nawyki uczniów związane z bezpiecznym uczestnictwem w lekcjach na ograniczonej przestrzeni (</a:t>
            </a:r>
            <a:r>
              <a:rPr lang="pl-PL" sz="1800" b="1" dirty="0" smtClean="0"/>
              <a:t>sygnał STOP</a:t>
            </a:r>
            <a:r>
              <a:rPr lang="pl-PL" sz="1800" dirty="0" smtClean="0"/>
              <a:t>)</a:t>
            </a:r>
          </a:p>
          <a:p>
            <a:endParaRPr lang="pl-PL" sz="1800" dirty="0" smtClean="0"/>
          </a:p>
          <a:p>
            <a:endParaRPr lang="pl-PL" sz="1800" dirty="0" smtClean="0"/>
          </a:p>
          <a:p>
            <a:endParaRPr lang="pl-PL" sz="2400" dirty="0" smtClean="0"/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216</TotalTime>
  <Words>666</Words>
  <Application>Microsoft Office PowerPoint</Application>
  <PresentationFormat>Pokaz na ekranie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Wykusz</vt:lpstr>
      <vt:lpstr>Efektywność organizacyjno-metodyczna procesu wychowania fizycznego a bezpieczeństwo uczniów</vt:lpstr>
      <vt:lpstr>Slajd 2</vt:lpstr>
      <vt:lpstr>Diagnoza pedagogiczna podstawową powinnością nauczycieli w racjonalnym i bezpiecznym planowaniu procesu wychowania fizycznego</vt:lpstr>
      <vt:lpstr>Diagnoza pedagogiczna cd.</vt:lpstr>
      <vt:lpstr>Niektóre sposoby integrowania grupy na lekcji wychowania fizycznego</vt:lpstr>
      <vt:lpstr>Sprawna i bezpieczna organizacja zajęć wychowania fizycznego-niektóre uwarunkowania</vt:lpstr>
      <vt:lpstr>Sprawna i bezpieczna organizacja cd.</vt:lpstr>
      <vt:lpstr>Sprawna i bezpieczna organizacja cd.</vt:lpstr>
      <vt:lpstr>Sprawna i bezpieczna organizacja cd.</vt:lpstr>
      <vt:lpstr>Sprawna i bezpieczna organizacja cd.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Efektywność organizacyjno-metodyczna procesu wychowania fizycznego a bezpieczeństwo uczniów</dc:title>
  <dc:creator>Krzysztof</dc:creator>
  <cp:lastModifiedBy>Krzysztof</cp:lastModifiedBy>
  <cp:revision>29</cp:revision>
  <dcterms:created xsi:type="dcterms:W3CDTF">2013-05-12T14:46:38Z</dcterms:created>
  <dcterms:modified xsi:type="dcterms:W3CDTF">2013-05-14T08:01:24Z</dcterms:modified>
</cp:coreProperties>
</file>